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1" r:id="rId1"/>
  </p:sldMasterIdLst>
  <p:sldIdLst>
    <p:sldId id="256" r:id="rId2"/>
    <p:sldId id="258" r:id="rId3"/>
    <p:sldId id="259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7" r:id="rId30"/>
    <p:sldId id="309" r:id="rId31"/>
    <p:sldId id="310" r:id="rId32"/>
    <p:sldId id="311" r:id="rId33"/>
    <p:sldId id="286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2" r:id="rId48"/>
    <p:sldId id="308" r:id="rId49"/>
    <p:sldId id="303" r:id="rId50"/>
    <p:sldId id="304" r:id="rId51"/>
    <p:sldId id="305" r:id="rId52"/>
    <p:sldId id="312" r:id="rId53"/>
    <p:sldId id="313" r:id="rId54"/>
    <p:sldId id="314" r:id="rId55"/>
    <p:sldId id="315" r:id="rId56"/>
    <p:sldId id="316" r:id="rId57"/>
    <p:sldId id="317" r:id="rId58"/>
    <p:sldId id="318" r:id="rId5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t>9/1/2022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90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462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73945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2732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50178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2777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0289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48A87A34-81AB-432B-8DAE-1953F412C126}" type="datetimeFigureOut">
              <a:rPr lang="en-US" smtClean="0"/>
              <a:pPr/>
              <a:t>9/1/2022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04767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48A87A34-81AB-432B-8DAE-1953F412C126}" type="datetimeFigureOut">
              <a:rPr lang="en-US" smtClean="0"/>
              <a:pPr/>
              <a:t>9/1/2022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80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494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3095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2431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9012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244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935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6778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074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979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0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9/1/2022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9509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  <p:sldLayoutId id="2147483733" r:id="rId12"/>
    <p:sldLayoutId id="2147483734" r:id="rId13"/>
    <p:sldLayoutId id="2147483735" r:id="rId14"/>
    <p:sldLayoutId id="2147483736" r:id="rId15"/>
    <p:sldLayoutId id="2147483737" r:id="rId16"/>
    <p:sldLayoutId id="2147483738" r:id="rId17"/>
    <p:sldLayoutId id="2147483739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8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СТАБИЛНОСТ ЛЕКОВА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Биофармација- предавање 9</a:t>
            </a: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sr-Cyrl-RS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оц. др </a:t>
            </a:r>
            <a:r>
              <a:rPr lang="sr-Cyrl-RS" cap="none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Јована Брадић</a:t>
            </a:r>
            <a:endParaRPr lang="sr-Cyrl-RS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427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Хидролиза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4246144"/>
          </a:xfrm>
        </p:spPr>
        <p:txBody>
          <a:bodyPr>
            <a:normAutofit/>
          </a:bodyPr>
          <a:lstStyle/>
          <a:p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Реакције хидролизе могу бити катализоване киселинама и базама, што указује на значај праћења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вредности раствора у процени стабилности раствора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Код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парентералних преапарата хидролиза представља најчешћи вид хемијске нестабилности јер лек долази у контакт са водом. 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Лекови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који су по хемијској структури соли слабих база и јаких киселина хидролизом доводе до настанка водоникових јона.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друге стране, соли слабих киселина и јаких база у процесу хидролизе ослобађају хидроксилне јоне.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Настанак наведених јона додатно убрзава процес деградације лека.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06037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Хидролиза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4246144"/>
          </a:xfrm>
        </p:spPr>
        <p:txBody>
          <a:bodyPr>
            <a:normAutofit/>
          </a:bodyPr>
          <a:lstStyle/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примеру анестетика лидокаина и прокаина може се објаснити осетљивост амидне и естарске групе на хидролизу.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Наиме прокаин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 ретко користи јер због присуства естарске групе која брзо хидролизује његово дејство траје краће.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Насупрот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томе, лидокаин садржи амидну групу која је мање осетљива на хидролизу па самим тим ефекат лека траје дуже.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реакција хидролизе проистиче из разградње лековите супстанце и настајања неактивног метаболита.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том смислу неопходно је фреквентно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дозирање,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што негативно утиче на комплијансу и адхеренцу пацијената.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05746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Предности хидролизе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4246144"/>
          </a:xfrm>
        </p:spPr>
        <p:txBody>
          <a:bodyPr>
            <a:normAutofit/>
          </a:bodyPr>
          <a:lstStyle/>
          <a:p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Хидролиза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одређеним случајевима може бити позитивно искоришћена у поступку дизајна </a:t>
            </a:r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формулације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када се примењује </a:t>
            </a:r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пролек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који ће након хидролизе ослободити активну супстанцу. </a:t>
            </a:r>
            <a:endParaRPr lang="sr-Cyrl-R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Наиме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постоје лекови попут </a:t>
            </a:r>
            <a:r>
              <a:rPr lang="sr-Cyrl-RS" sz="19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дифеноксилата</a:t>
            </a:r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који захваљујући естарској групи јако брзо хидролизују, при чему настаје </a:t>
            </a:r>
            <a:r>
              <a:rPr lang="sr-Cyrl-RS" sz="1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дифеноксилична киселина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која је пет пута потентнији лек. </a:t>
            </a:r>
            <a:endParaRPr lang="sr-Cyrl-R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Салицилна </a:t>
            </a:r>
            <a:r>
              <a:rPr lang="sr-Cyrl-RS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киселина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је добро средство против </a:t>
            </a:r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болова- али присуство алкохолне групе а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изазива крварење у </a:t>
            </a:r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желуцу.</a:t>
            </a:r>
          </a:p>
          <a:p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Такав ефекат се превазилази тако што се ова алкохолна група маскира као </a:t>
            </a:r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естар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даје нам </a:t>
            </a:r>
            <a:r>
              <a:rPr lang="sr-Cyrl-RS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аспирин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који се касније хидролизује у телу да би ослободио активни лек</a:t>
            </a:r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Такав приступ је познат као стратегија </a:t>
            </a:r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пролека.</a:t>
            </a:r>
            <a:endParaRPr lang="en-US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41668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Предности хидролизе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02938" y="2440983"/>
            <a:ext cx="10363826" cy="4246144"/>
          </a:xfrm>
        </p:spPr>
        <p:txBody>
          <a:bodyPr>
            <a:normAutofit/>
          </a:bodyPr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друге стране, уколико се бочица са аспирином држи отворена може се јавити мирис сирћета као последица настанка сирћетне киселине-производа хидролизе аспирина.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што је претходно поменуто, лекови који садрже амиде попут ß-лактамских антибиотика такође су подложни хидролизи, али се дешавају много спорије него хидролиза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естара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тог разлога препорука је да се водене суспензије пеницилинских антибиотика за децу припремају непосредно пре издавања како би се очувала стабилност.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Такве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суспензије такође треба чувати у фрижидеру да се умањи хидролиза лактамског прстена.</a:t>
            </a:r>
            <a:endParaRPr lang="en-US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97384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Фармацеутско-технолошке стратегије за умањење хидролизе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02938" y="2440983"/>
            <a:ext cx="10363826" cy="4246144"/>
          </a:xfrm>
        </p:spPr>
        <p:txBody>
          <a:bodyPr>
            <a:normAutofit/>
          </a:bodyPr>
          <a:lstStyle/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Уколико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 у поступку раног развоја лека уочи да јенека супстанца подложна хидролизи приступа се изменама у њеној хемијској структури које би наведену хидролизу успорили или ублажиле.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Могу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 синтетисати мање хигроскопне соли датог лека.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Припрема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лека у виду сувог праха који ће се непосредно пре примене реконституисати са водом.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Код 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топикалних получврстих препарата хидролиза се може превазићи одабиром одговарајућих безводних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подлога</a:t>
            </a: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Код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чврстих облика прибегава се одабиру формулације са што мањим садржајем воде.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Студије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стабилности су есенцијални корак у поступку развоја нових формулација</a:t>
            </a:r>
            <a:r>
              <a:rPr lang="sr-Cyrl-RS" dirty="0"/>
              <a:t>. </a:t>
            </a:r>
            <a:endParaRPr lang="en-US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18989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Фармацеутско-технолошке стратегије за умањење хидролизе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02938" y="2440983"/>
            <a:ext cx="10363826" cy="4246144"/>
          </a:xfrm>
        </p:spPr>
        <p:txBody>
          <a:bodyPr>
            <a:normAutofit/>
          </a:bodyPr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Обзиром на то да промена температуре може утицати на реакције хидролизе неопходно је испитити стабилност формулација при чувању на разлчитим температурама. </a:t>
            </a:r>
          </a:p>
          <a:p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Уколико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студије стабилности укажу осетљивост лека приликом чувања на собној температури, потенцијална стратегија представља чување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лека у фрижидеру.</a:t>
            </a:r>
            <a:endParaRPr lang="en-US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34064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Оксидација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02938" y="2440983"/>
            <a:ext cx="10363826" cy="4246144"/>
          </a:xfrm>
        </p:spPr>
        <p:txBody>
          <a:bodyPr>
            <a:normAutofit/>
          </a:bodyPr>
          <a:lstStyle/>
          <a:p>
            <a:r>
              <a:rPr lang="sr-Latn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Оксидација </a:t>
            </a:r>
            <a:r>
              <a:rPr lang="sr-Latn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је један од најчешћих узрока деградације лекова у фармацеутским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производима и може знатно може знатно нарушити квалитет и ефикасност производа. </a:t>
            </a:r>
            <a:endParaRPr lang="sr-Cyrl-R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Полинезасићена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једињења као што су уља, масти (претежно биљног порекла), липосолубилни витамини (А и Е), користе се као састојци бројних формулација и подложни су оксидативној деградацији. </a:t>
            </a:r>
            <a:endParaRPr lang="sr-Cyrl-R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Уљани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растварачи се користе се у формулацијама неполарних лекова попут контрацептива стероидне структуре, неуролептика када је потребно постићи продужено ослобађање. </a:t>
            </a:r>
            <a:endParaRPr lang="sr-Cyrl-R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ову сврху најчешће се кикирикијево</a:t>
            </a: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маслиново</a:t>
            </a: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уље</a:t>
            </a: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рицинусово</a:t>
            </a: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уље</a:t>
            </a: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синтетски</a:t>
            </a: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естри - </a:t>
            </a:r>
            <a:r>
              <a:rPr lang="en-US" sz="1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етил</a:t>
            </a:r>
            <a:r>
              <a:rPr lang="en-U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олеат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етил</a:t>
            </a: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естар</a:t>
            </a: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олеинске</a:t>
            </a: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киселине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n-US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49233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Оксидација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02938" y="2440983"/>
            <a:ext cx="10363826" cy="4246144"/>
          </a:xfrm>
        </p:spPr>
        <p:txBody>
          <a:bodyPr>
            <a:normAutofit/>
          </a:bodyPr>
          <a:lstStyle/>
          <a:p>
            <a:r>
              <a:rPr lang="sr-Latn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Оксидација </a:t>
            </a:r>
            <a:r>
              <a:rPr lang="sr-Latn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је један од најчешћих узрока деградације лекова у фармацеутским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производима и може знатно може знатно нарушити квалитет и ефикасност производа. </a:t>
            </a:r>
            <a:endParaRPr lang="sr-Cyrl-R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Полинезасићена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једињења као што су уља, масти (претежно биљног порекла), липосолубилни витамини (А и Е), користе се као састојци бројних формулација и подложни су оксидативној деградацији. </a:t>
            </a:r>
            <a:endParaRPr lang="sr-Cyrl-R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Уљани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растварачи се користе се у формулацијама неполарних лекова попут контрацептива стероидне структуре, неуролептика када је потребно постићи продужено ослобађање. </a:t>
            </a:r>
            <a:endParaRPr lang="sr-Cyrl-R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ову сврху најчешће се кикирикијево</a:t>
            </a: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маслиново</a:t>
            </a: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уље</a:t>
            </a: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рицинусово</a:t>
            </a: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уље</a:t>
            </a: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синтетски</a:t>
            </a: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естри - </a:t>
            </a:r>
            <a:r>
              <a:rPr lang="en-US" sz="1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етил</a:t>
            </a:r>
            <a:r>
              <a:rPr lang="en-U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олеат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етил</a:t>
            </a: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естар</a:t>
            </a: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олеинске</a:t>
            </a: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киселине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n-US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20216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Оксидација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02938" y="2440983"/>
            <a:ext cx="10363826" cy="4246144"/>
          </a:xfrm>
        </p:spPr>
        <p:txBody>
          <a:bodyPr>
            <a:normAutofit/>
          </a:bodyPr>
          <a:lstStyle/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Велики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број козметичких и дерматолошких препарата присутан је у облику емулзија у/в и током 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процеса дистрибуције и складиштења могу се појавити различите промене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које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нарушава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ју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квалитет производа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ројни подаци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указују на то да је тип у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више подлож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оксидацији липида због велике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међу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површине између уља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воде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фазе.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актори попут светлости и /или високе температуре могу изазвати оксидацију липид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4446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Оксидација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02938" y="2440983"/>
            <a:ext cx="10363826" cy="4246144"/>
          </a:xfrm>
        </p:spPr>
        <p:txBody>
          <a:bodyPr>
            <a:normAutofit/>
          </a:bodyPr>
          <a:lstStyle/>
          <a:p>
            <a:r>
              <a:rPr lang="sr-Cyrl-RS" sz="1900" dirty="0">
                <a:latin typeface="Times New Roman" panose="02020603050405020304" pitchFamily="18" charset="0"/>
                <a:ea typeface="Calibri" panose="020F0502020204030204" pitchFamily="34" charset="0"/>
              </a:rPr>
              <a:t>Лекови као што су морфин, салбутамол, парацетамол су осетљиви на оксидацију јер садрже фенолне групе, а веза између кисеоника и водоника у фенолима лако се оксидује. </a:t>
            </a:r>
            <a:endParaRPr lang="sr-Cyrl-RS" sz="19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sr-Cyrl-RS" sz="19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Такође </a:t>
            </a:r>
            <a:r>
              <a:rPr lang="sr-Cyrl-RS" sz="1900" dirty="0">
                <a:latin typeface="Times New Roman" panose="02020603050405020304" pitchFamily="18" charset="0"/>
                <a:ea typeface="Calibri" panose="020F0502020204030204" pitchFamily="34" charset="0"/>
              </a:rPr>
              <a:t>постојање етарске групе резултује лаком оксидацијом при чему настају високоексплозивни пероксиди. </a:t>
            </a:r>
            <a:endParaRPr lang="sr-Cyrl-RS" sz="19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sr-Cyrl-RS" sz="19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Алифатични </a:t>
            </a:r>
            <a:r>
              <a:rPr lang="sr-Cyrl-RS" sz="1900" dirty="0">
                <a:latin typeface="Times New Roman" panose="02020603050405020304" pitchFamily="18" charset="0"/>
                <a:ea typeface="Calibri" panose="020F0502020204030204" pitchFamily="34" charset="0"/>
              </a:rPr>
              <a:t>амини и алдехиди такође су подложни оксидацији, а оксидацијом алдехида настају карбоксилне и перокси киселине.                   </a:t>
            </a:r>
            <a:endParaRPr lang="sr-Cyrl-RS" sz="19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sr-Cyrl-RS" sz="19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Ароматични </a:t>
            </a:r>
            <a:r>
              <a:rPr lang="sr-Cyrl-RS" sz="1900" dirty="0">
                <a:latin typeface="Times New Roman" panose="02020603050405020304" pitchFamily="18" charset="0"/>
                <a:ea typeface="Calibri" panose="020F0502020204030204" pitchFamily="34" charset="0"/>
              </a:rPr>
              <a:t>амини подложни су оксидацији због везе између азота и водоника. </a:t>
            </a:r>
            <a:endParaRPr lang="en-US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0205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Стабилност лекова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Стабилност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подразумева способност препарата да током одређеног времена коришћења и складиштења задржи карактеристике које је имао након производње.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Циљ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студија стабилности је увид у начин на који квалитет лека варира у зависности од времена и фактора средине, тј. услова чувања, попут температуре, влажности и светлости.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Информације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добијене овим студијама омогућавају предвиђање рока трајања и дефинисање препорука за руковање и складиштење препарата у циљу одржавања квалитета.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47709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Оксидација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02938" y="2440983"/>
            <a:ext cx="10363826" cy="4246144"/>
          </a:xfrm>
        </p:spPr>
        <p:txBody>
          <a:bodyPr>
            <a:normAutofit/>
          </a:bodyPr>
          <a:lstStyle/>
          <a:p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Адреналин, норадреналин, изопреналин </a:t>
            </a:r>
            <a:r>
              <a:rPr lang="sr-Latn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садрже две фенолне групе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па су нарочито осетљиви на оксидацију</a:t>
            </a:r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тог разлога ови лекови се </a:t>
            </a:r>
            <a:r>
              <a:rPr lang="sr-Latn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морају се формулисати на кисело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</a:t>
            </a:r>
            <a:r>
              <a:rPr lang="sr-Latn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pH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оксидација се манифестује променом боје наведених лекова из беле у тамнију</a:t>
            </a:r>
            <a:r>
              <a:rPr lang="sr-Latn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Cyrl-R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Појава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ружичасте или црне боје инјекција адреналина показатељ је оксидативне деградације и нарушавања стабилности препарата што онемогућава њехову даљу примену.  </a:t>
            </a:r>
            <a:endParaRPr lang="sr-Cyrl-R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Приликом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формулације инјекција, адреналин се користи у облику киселинског тартарата (у раствору је </a:t>
            </a:r>
            <a:r>
              <a:rPr lang="sr-Latn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око 3), односно једна карбоксилна група винске киселине користи за грађење соли са адреналином, док остала карбоксилна група понаша као киселина.  </a:t>
            </a:r>
            <a:endParaRPr lang="en-US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36323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Механизам оксидације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02938" y="2440983"/>
            <a:ext cx="10363826" cy="4246144"/>
          </a:xfrm>
        </p:spPr>
        <p:txBody>
          <a:bodyPr>
            <a:normAutofit/>
          </a:bodyPr>
          <a:lstStyle/>
          <a:p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Оксидацију 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липида прати стварање штетних једињења која угрожавају који угрожавају сигурност и ефикасност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препарата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 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оксидације започиње повлачењем атома водоника из незасићених масних киселина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или других претходно споменутих група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што доводи до стварања слободних алкил радикала.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Једном 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када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настане 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радикал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реагује са другим молекулима што резултира стварањем других радикала.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Ова 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реакција се дешава брзо и наставља се све док се радикал не неутралише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реакцији са другим радикалом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56634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Фактори који утичу на оксидациону стабилност </a:t>
            </a:r>
            <a:r>
              <a:rPr lang="sr-Cyrl-RS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препарата</a:t>
            </a:r>
            <a:endParaRPr lang="en-US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02938" y="2440983"/>
            <a:ext cx="10363826" cy="4246144"/>
          </a:xfrm>
        </p:spPr>
        <p:txBody>
          <a:bodyPr>
            <a:normAutofit/>
          </a:bodyPr>
          <a:lstStyle/>
          <a:p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етоде 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емулзификације и састав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емулзије снажно </a:t>
            </a:r>
            <a:r>
              <a:rPr 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утич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процесе оксидације у козметичким производима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Бројни 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фактори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који доприносе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оксидацији липида су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састав 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масних киселина,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 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вредност,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врста 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концентрација антиоксиданаcа и прооксиданаcа,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својства 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капљица емулзије и међуфазне особине,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карактеристике 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капљица липида.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61292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Фактори који утичу на оксидациону стабилност </a:t>
            </a:r>
            <a:r>
              <a:rPr lang="sr-Cyrl-RS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препарата</a:t>
            </a:r>
            <a:endParaRPr lang="en-US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02938" y="2440983"/>
            <a:ext cx="10363826" cy="424614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Доступни докази сугеришу да </a:t>
            </a:r>
            <a:r>
              <a:rPr lang="sr-Latn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смањење величине капљица уља повећава могућност оксидације.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Могућа 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објашњења могу се налазити у повећању специфичне површине и већој потрошњи кисеоника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 стране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малих капљица.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Присуство 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иницијатора попут гвожђа, рибофлавина или хлорофила може убрзати процес оксидације у производу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6424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Методе за процену </a:t>
            </a:r>
            <a:r>
              <a:rPr lang="sr-Latn-RS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оксида</a:t>
            </a:r>
            <a:r>
              <a:rPr lang="sr-Cyrl-RS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ивне</a:t>
            </a:r>
            <a:r>
              <a:rPr lang="sr-Latn-RS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стабилност</a:t>
            </a:r>
            <a:r>
              <a:rPr lang="sr-Cyrl-RS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препарата</a:t>
            </a:r>
            <a:endParaRPr lang="en-US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02938" y="2440983"/>
            <a:ext cx="10363826" cy="4246144"/>
          </a:xfrm>
        </p:spPr>
        <p:txBody>
          <a:bodyPr>
            <a:normAutofit/>
          </a:bodyPr>
          <a:lstStyle/>
          <a:p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Данас су научници развили различите методе како би утврдили производе примарног и секундарног процеса оксидације формулација на бази липида и уљ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Примарни </a:t>
            </a:r>
            <a:r>
              <a:rPr lang="sr-Latn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производи 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оксидације 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укључују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липидне хидропероксиде 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sr-Latn-RS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коњуговане диене хидропероксиде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који се могу одредити спектрофотометријски.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Секундарни </a:t>
            </a:r>
            <a:r>
              <a:rPr lang="sr-Latn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производи 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укључују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алдехиде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кетоне, алкохоле, угљоводонике, органске киселине и епоксидна једињења која настају након разградње међупродуката (алкоксил радикали).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Испарљиви 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секундарни производи могу утицати на мирис козметичке емулзиј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Испарљива 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једињења откривена у студијама 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стабилности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укључују пропанал, 2-бутенал, 2-пентенал и 2,4-хексадиенал који настају оксидацијом n-3 полинезасићених масних киселина (PUFA) као и пентан, хексанал, 2-хептенал и 2-октенал , настала оксидацијом n – 6 PUFA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33558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Методе за побољшање </a:t>
            </a:r>
            <a:r>
              <a:rPr lang="sr-Latn-RS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оксида</a:t>
            </a:r>
            <a:r>
              <a:rPr lang="sr-Cyrl-RS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ивне</a:t>
            </a:r>
            <a:r>
              <a:rPr lang="sr-Latn-RS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стабилност</a:t>
            </a:r>
            <a:r>
              <a:rPr lang="sr-Cyrl-RS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препарата- </a:t>
            </a:r>
            <a:r>
              <a:rPr lang="sr-Cyrl-RS" sz="3000" b="1" i="1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Избор амбалаже</a:t>
            </a:r>
            <a:r>
              <a:rPr lang="en-US" sz="3300" i="1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300" i="1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300" i="1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02938" y="2440983"/>
            <a:ext cx="10363826" cy="4246144"/>
          </a:xfrm>
        </p:spPr>
        <p:txBody>
          <a:bodyPr>
            <a:normAutofit/>
          </a:bodyPr>
          <a:lstStyle/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Замена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кисеоник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азотo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аргон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ом у формулацији умањује могућност оксидације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Контејнер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такође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треба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буде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добро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напуњен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производом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добро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затворен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како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минимизирала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могућност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доласка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ваздуха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лека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Коришћење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амбер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стакл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може бити пожељно јер наведено стакло не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пропушта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светлост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таласних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дужина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мање од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470 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nm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Посебне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формулације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као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што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инхалатори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одмереном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дозом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који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лечењу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астм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такође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нуде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заштиту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светлости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кисеоника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јер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лек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раствара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суспендује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пропеленту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чува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затвореној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алуминијумској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посуди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79972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Методе за побољшање </a:t>
            </a:r>
            <a:r>
              <a:rPr lang="sr-Latn-RS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оксида</a:t>
            </a:r>
            <a:r>
              <a:rPr lang="sr-Cyrl-RS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ивне</a:t>
            </a:r>
            <a:r>
              <a:rPr lang="sr-Latn-RS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стабилност</a:t>
            </a:r>
            <a:r>
              <a:rPr lang="sr-Cyrl-RS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препарата- </a:t>
            </a:r>
            <a:r>
              <a:rPr lang="sr-Cyrl-RS" sz="30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Употреба хелирајућих агенаса</a:t>
            </a:r>
            <a:r>
              <a:rPr lang="en-US" sz="3300" i="1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300" i="1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300" i="1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02938" y="2440983"/>
            <a:ext cx="10363826" cy="4246144"/>
          </a:xfrm>
        </p:spPr>
        <p:txBody>
          <a:bodyPr>
            <a:normAutofit/>
          </a:bodyPr>
          <a:lstStyle/>
          <a:p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Реакције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оксидације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могу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катализовати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присуством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мале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количине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јона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метала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Апарати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нерђајућег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челика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стакла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требал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би се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користити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кад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могуће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током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производње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осетљивих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једињења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Ако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присуство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јона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метала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немогуће избећи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тада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користе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хелатни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агенси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као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што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динатријум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едетат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-ЕДТА.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99874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Методе за побољшање </a:t>
            </a:r>
            <a:r>
              <a:rPr lang="sr-Latn-RS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оксида</a:t>
            </a:r>
            <a:r>
              <a:rPr lang="sr-Cyrl-RS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ивне</a:t>
            </a:r>
            <a:r>
              <a:rPr lang="sr-Latn-RS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стабилност</a:t>
            </a:r>
            <a:r>
              <a:rPr lang="sr-Cyrl-RS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препарата- </a:t>
            </a:r>
            <a:r>
              <a:rPr lang="sr-Cyrl-RS" sz="30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Употреба антиоксиданаса</a:t>
            </a:r>
            <a:endParaRPr lang="en-US" sz="3300" i="1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02938" y="2440983"/>
            <a:ext cx="10363826" cy="4246144"/>
          </a:xfrm>
        </p:spPr>
        <p:txBody>
          <a:bodyPr>
            <a:normAutofit/>
          </a:bodyPr>
          <a:lstStyle/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интет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ски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антиоксидан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бутил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овани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хидроксианизол (BHA), бутил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ован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хидрокситолуен (BHT) и терцијарни бутил хидрохинон (TBHK).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Потенцијал 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антиоксидана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да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одложе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оксидационе процесе у великој мери зависи 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њихове концентрације,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расподеле 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између водене фазе и површине,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поларности 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итд.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Хидрофилни 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антиоксидан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могу се уградити у водену фазу, док липофилни у уљну фазу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емулзија у/в.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Могућност 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директног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неутралиисања 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радикала повећана је ако је антиоксидан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присутан у уљној фази, што указује на већу ефикасност неполарних једињења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код емулзија у/в.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81780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Методе за побољшање </a:t>
            </a:r>
            <a:r>
              <a:rPr lang="sr-Latn-RS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оксида</a:t>
            </a:r>
            <a:r>
              <a:rPr lang="sr-Cyrl-RS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ивне</a:t>
            </a:r>
            <a:r>
              <a:rPr lang="sr-Latn-RS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стабилност</a:t>
            </a:r>
            <a:r>
              <a:rPr lang="sr-Cyrl-RS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препарата- </a:t>
            </a:r>
            <a:r>
              <a:rPr lang="sr-Cyrl-RS" sz="30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Употреба антиоксиданаса</a:t>
            </a:r>
            <a:endParaRPr lang="en-US" sz="3300" i="1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02938" y="2440983"/>
            <a:ext cx="10363826" cy="424614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Механизам дејства антиоксиданаса:</a:t>
            </a: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Неутрализација слободних радикала</a:t>
            </a: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Инактивација/хелирање металних јона који покрећу реакције оксидације</a:t>
            </a:r>
          </a:p>
          <a:p>
            <a:pPr marL="0" indent="0">
              <a:buNone/>
            </a:pP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Антиоксидан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могу или заштитити липиде од иницијатора оксидације или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спречити фазу пропагације.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979117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Методе за побољшање </a:t>
            </a:r>
            <a:r>
              <a:rPr lang="sr-Latn-RS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оксида</a:t>
            </a:r>
            <a:r>
              <a:rPr lang="sr-Cyrl-RS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ивне</a:t>
            </a:r>
            <a:r>
              <a:rPr lang="sr-Latn-RS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стабилност</a:t>
            </a:r>
            <a:r>
              <a:rPr lang="sr-Cyrl-RS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препарата- </a:t>
            </a:r>
            <a:r>
              <a:rPr lang="sr-Cyrl-RS" sz="30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Употреба антиоксиданаса</a:t>
            </a:r>
            <a:endParaRPr lang="en-US" sz="3300" i="1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02938" y="2440983"/>
            <a:ext cx="10363826" cy="4246144"/>
          </a:xfrm>
        </p:spPr>
        <p:txBody>
          <a:bodyPr>
            <a:normAutofit/>
          </a:bodyPr>
          <a:lstStyle/>
          <a:p>
            <a:r>
              <a:rPr lang="sr-Latn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 су већи захтеви за заменом синтет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ски</a:t>
            </a:r>
            <a:r>
              <a:rPr lang="sr-Latn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 састојака природним производима у козметичкој индустрији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Cyrl-R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Биљне </a:t>
            </a:r>
            <a:r>
              <a:rPr lang="sr-Latn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врсте су вредан извор антиоксидана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sr-Latn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који могу заштитно деловати на кожу и промене на кожи повезане са старењем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Cyrl-R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RS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Фенолна </a:t>
            </a:r>
            <a:r>
              <a:rPr lang="sr-Latn-RS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једињења </a:t>
            </a:r>
            <a:r>
              <a:rPr lang="sr-Latn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 једна од најзначајнијих класа биљних секундарних метаболита који поседују изузетан антиоксида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циони</a:t>
            </a:r>
            <a:r>
              <a:rPr lang="sr-Latn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капацитет. </a:t>
            </a:r>
            <a:endParaRPr lang="sr-Cyrl-R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sr-Latn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астварач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коришћен у процесу екстракције </a:t>
            </a:r>
            <a:r>
              <a:rPr lang="sr-Latn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снажно утиче на састав екстракта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Cyrl-R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Сигурносни </a:t>
            </a:r>
            <a:r>
              <a:rPr lang="sr-Latn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 је важан фактор који треба узети у обзир приликом избора растварача за екстракцију биљака у козметологији. </a:t>
            </a:r>
            <a:endParaRPr lang="sr-Cyrl-R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sr-Latn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риродни </a:t>
            </a:r>
            <a:r>
              <a:rPr lang="sr-Latn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производи екстраховани од орашастих плодова, воћа, биљака, </a:t>
            </a:r>
            <a:r>
              <a:rPr lang="sr-Latn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алги</a:t>
            </a:r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sr-Latn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потенцијал </a:t>
            </a:r>
            <a:r>
              <a:rPr lang="sr-Latn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побољшање оксидационе стабилности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sr-Latn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емулзија</a:t>
            </a:r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41981300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Током периода чувања (рок трајања) може доћи до појаве различитих видова нестабилности: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физичка,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хемијска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микробиолошка </a:t>
            </a:r>
          </a:p>
          <a:p>
            <a:pPr marL="0" indent="0">
              <a:buNone/>
            </a:pPr>
            <a:endParaRPr lang="sr-Cyrl-R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што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утиче на смањење терапијске ефикасности лека и нарушавања безбедносног профила.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098441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Дехидратација</a:t>
            </a:r>
            <a:endParaRPr lang="en-US" sz="3300" i="1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02938" y="2440983"/>
            <a:ext cx="10363826" cy="4246144"/>
          </a:xfrm>
        </p:spPr>
        <p:txBody>
          <a:bodyPr>
            <a:normAutofit/>
          </a:bodyPr>
          <a:lstStyle/>
          <a:p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Дехидратација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подразумева уклањање-елиминацију воде из лека. </a:t>
            </a:r>
            <a:endParaRPr lang="sr-Cyrl-R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Наведени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 је важан са биофармацеутског аспекта имајући у виду да се брзина </a:t>
            </a:r>
            <a:r>
              <a:rPr lang="sr-Cyrl-RS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растварања анхидрованих и хидратних облика разликују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Cyrl-R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Елиминација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воде често утиче на промену кристалне структуре једињења. </a:t>
            </a:r>
            <a:endParaRPr lang="sr-Cyrl-R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Лекови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који су осетљиви на дехидратацију су: </a:t>
            </a:r>
            <a:endParaRPr lang="sr-Cyrl-R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антибиотик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еритромицин,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простагландини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Е1 и Е2,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глукоза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лактоза.</a:t>
            </a:r>
            <a:endParaRPr lang="en-US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434939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Изомеризација</a:t>
            </a:r>
            <a:endParaRPr lang="en-US" sz="3300" i="1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02938" y="2440983"/>
            <a:ext cx="10363826" cy="4246144"/>
          </a:xfrm>
        </p:spPr>
        <p:txBody>
          <a:bodyPr>
            <a:normAutofit fontScale="92500"/>
          </a:bodyPr>
          <a:lstStyle/>
          <a:p>
            <a:r>
              <a:rPr lang="sr-Cyrl-R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Прелазак </a:t>
            </a: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једног оптичког или геометријског изомера у други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Промена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енантиомера лека се може одразити на биолошку активност и терапијску ефикасност.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Један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енантиомер може бити биолошки активан, док је други мање активан или неактиван.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пример, 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Л-изомер свих β-блокатора снажније блокира β-рецепторе од њихових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-изомера.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Бројни 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β-блокатори се продају на тржишту као рацемски облик, али тимолол и пенбутолол користе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се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као појединачни л-изомер.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стереохемији </a:t>
            </a: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промена конфигурације на само једном хиралном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 </a:t>
            </a: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атому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назива се </a:t>
            </a: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епимеризација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је тетрациклин који на киселој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око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подлеже епимеризацији на позицији 4 и настаје неактивни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4-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епитетрациклин који дехидратацијом гради токсични производ.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372167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Фотодеградација</a:t>
            </a:r>
            <a:endParaRPr lang="en-US" sz="3300" i="1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02938" y="2440983"/>
            <a:ext cx="10363826" cy="4246144"/>
          </a:xfrm>
        </p:spPr>
        <p:txBody>
          <a:bodyPr>
            <a:normAutofit/>
          </a:bodyPr>
          <a:lstStyle/>
          <a:p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Велики број лекова је осетљив на светлост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 се током 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производње, складиштења и примене могу разградити.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Европска фармакопеја прописује заштиту од светлости за више од 250 лекова и помоћних средстава.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Фотостабилност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препарата може се постићи употребом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одговарајућих контејнера и амбалаж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634008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Физичка стабилност</a:t>
            </a:r>
            <a:endParaRPr lang="en-US" sz="3300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02938" y="2440983"/>
            <a:ext cx="10363826" cy="4246144"/>
          </a:xfrm>
        </p:spPr>
        <p:txBody>
          <a:bodyPr>
            <a:normAutofit/>
          </a:bodyPr>
          <a:lstStyle/>
          <a:p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току чувања препарата може доћи до промене изгледа, укуса, мириса што може нарушити стабилност и квалитет.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Овакве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промене нарочито су присутне код супстанци које у себи </a:t>
            </a: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садрже амино групе и групе са сумпором. </a:t>
            </a:r>
            <a:endParaRPr lang="sr-Cyrl-R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Код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чврстих дозираних облика,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таблете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капсуле- може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доћи до измена у брзини растварања лека током времена.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Услед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интеракције лека са помоћним материјама може настати таблета већег или мањег радијуса пора што се одражава на ослобађање лека.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Промене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полиморфног облика лека могу се догодити током чувања као последица интеракције лека са ексципијенсима или водом.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Велики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изазов представља формулација суспензија и емулзија.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107080966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Физичка стабилност суспензија</a:t>
            </a:r>
            <a:endParaRPr lang="en-US" sz="3300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02938" y="2440983"/>
            <a:ext cx="10363826" cy="4246144"/>
          </a:xfrm>
        </p:spPr>
        <p:txBody>
          <a:bodyPr>
            <a:normAutofit/>
          </a:bodyPr>
          <a:lstStyle/>
          <a:p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Физичка стабилност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суспензија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се дефинише као стање у којем честице остају равномерно распоређене кроз дисперзију без икаквих знакова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седиментације/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таложења.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Тешко 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је постићи овај услов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па стога сматрамо да је суспензија стабилна уколико се настали талог 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лако ресуспенд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ује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умерен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 мешањем.</a:t>
            </a: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Cyrl-R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Фармацеутски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колоиди као што су емулзије, суспензије, аеросоли представљају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лиофобне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(хидрофобне) колоиде који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настају када се честице диспергују у средству у коме се не растварају, на пример слабо растворне лековите супстанце у дисперзији глине или уља граде лиофобне дисперзије.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414003513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Физичка стабилност суспензија</a:t>
            </a:r>
            <a:endParaRPr lang="en-US" sz="3300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02938" y="2440983"/>
            <a:ext cx="10363826" cy="4246144"/>
          </a:xfrm>
        </p:spPr>
        <p:txBody>
          <a:bodyPr>
            <a:normAutofit/>
          </a:bodyPr>
          <a:lstStyle/>
          <a:p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Физичка стабилност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суспензија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се дефинише као стање у којем честице остају равномерно распоређене кроз дисперзију без икаквих знакова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седиментације/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таложења.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Тешко 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је постићи овај услов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па стога сматрамо да је суспензија стабилна уколико се настали талог 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лако ресуспенд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ује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умерен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 мешањем.</a:t>
            </a: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Cyrl-R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Емулзије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суспензије 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аеросоли представљају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лиофобне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(хидрофобне) колоиде који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настају када се честице диспергују у средству у коме се не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растварају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295784860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Физичка стабилност суспензија и емулзија</a:t>
            </a:r>
            <a:endParaRPr lang="en-US" sz="3300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02938" y="2440983"/>
            <a:ext cx="10363826" cy="424614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Карактеристике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лиофобних колоида су: </a:t>
            </a:r>
            <a:endPara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сличан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површински напон и вискозитет као средина у којој су диспергован</a:t>
            </a: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кретање честица у електричном пољу је у једном смеру. </a:t>
            </a:r>
            <a:endParaRPr lang="en-US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 аспекта фармацеутске технологије важно је знати да је стабилност лиофобних колоида</a:t>
            </a:r>
            <a:r>
              <a:rPr lang="ru-RU" sz="1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присутна  само током кратког временског периода.  </a:t>
            </a:r>
            <a:endPara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Карактеристике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наведених система зависе од појава на граничној површини између дисперзне фазе и дисперзног средства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Cyrl-R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216389085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Физичка стабилност суспензија и емулзија</a:t>
            </a:r>
            <a:endParaRPr lang="en-US" sz="3300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02938" y="2440983"/>
            <a:ext cx="10363826" cy="4246144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Велики однос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површине честице дисперзне фазе у односу на волумен континуиране фазе </a:t>
            </a:r>
            <a:endParaRPr lang="ru-RU" sz="2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велика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слободна површинска енергије што је и разлог њихове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нестабилности</a:t>
            </a:r>
            <a:endParaRPr lang="ru-RU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честице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теже да се удруже како би смањиле укупну слободну површину са континуираном фазом. </a:t>
            </a:r>
          </a:p>
          <a:p>
            <a:pPr marL="0" indent="0">
              <a:buNone/>
            </a:pPr>
            <a:endParaRPr lang="ru-RU" sz="2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Брауново кретање подразумева непрекидно кретање и сударање колоидних честица са молекулима дисперзне средине који се непрестано хаотично крећу.</a:t>
            </a:r>
            <a:r>
              <a:rPr lang="ru-RU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ight Arrow 4"/>
          <p:cNvSpPr/>
          <p:nvPr/>
        </p:nvSpPr>
        <p:spPr>
          <a:xfrm rot="5400000">
            <a:off x="5180061" y="3012384"/>
            <a:ext cx="711198" cy="5357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 rot="5400000">
            <a:off x="5180061" y="4296201"/>
            <a:ext cx="711198" cy="5357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91548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Типови нестабилности суспензија и емулзија</a:t>
            </a:r>
            <a:endParaRPr lang="en-US" sz="3300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02938" y="2440983"/>
            <a:ext cx="6004262" cy="4246144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Кремирање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нгл.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Creaming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)- појава капљица на површини система.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Седиментација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појава да капљице падну на дно система.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Флокулација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подразумева спајање две или више капи емулзија при чему је интегритет капи очуван. Код суспензија флокулација подразумева стварање гроздова, тј. настанак агрегата који су лабаве, отворене структуре и не виде се макроскопски за разлику од коагулума. 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Коалесценција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капи се уједињују и настаје једна велика кап.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Инверзија фаза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када емулзија типа у/в пређе у емулзију типа в/у и обрнуто.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Коагулација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процес формирања компактних агрегата тзв. коагулума, чврсте и густе структуре, који је иреверзибилан.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1598" y="2440983"/>
            <a:ext cx="4701020" cy="3529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13412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Физичка стабилност суспензија и емулзија</a:t>
            </a:r>
            <a:endParaRPr lang="en-US" sz="3300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802938" y="2440983"/>
                <a:ext cx="10363826" cy="4246144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ru-RU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Фактори који утичу на брзину </a:t>
                </a:r>
                <a14:m>
                  <m:oMath xmlns:m="http://schemas.openxmlformats.org/officeDocument/2006/math">
                    <m:r>
                      <a:rPr lang="ru-RU" sz="200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𝑉</m:t>
                    </m:r>
                    <m:r>
                      <a:rPr lang="ru-RU" sz="200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ru-RU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кремирања, односно појаве капљица масне фазе на површини система код емулзија и седиментације (таложења)  код суспензија дати су Стокс-овим законом (енгл. </a:t>
                </a:r>
                <a:r>
                  <a:rPr lang="en-US" sz="20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Stokes</a:t>
                </a:r>
                <a:r>
                  <a:rPr lang="ru-RU" sz="20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’</a:t>
                </a:r>
                <a:r>
                  <a:rPr lang="en-US" sz="20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 law</a:t>
                </a:r>
                <a:r>
                  <a:rPr lang="ru-RU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</a:t>
                </a:r>
              </a:p>
              <a:p>
                <a:pPr marL="0" indent="0" algn="ctr">
                  <a:buNone/>
                </a:pPr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V</m:t>
                      </m:r>
                      <m:r>
                        <m:rPr>
                          <m:nor/>
                        </m:rPr>
                        <a:rPr lang="ru-RU" sz="20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ru-RU" sz="200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  <m:r>
                            <m:rPr>
                              <m:nor/>
                            </m:rPr>
                            <a:rPr lang="en-US" sz="200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g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nor/>
                                </m:rPr>
                                <a:rPr lang="en-US" sz="200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a</m:t>
                              </m:r>
                            </m:e>
                            <m:sup>
                              <m:r>
                                <m:rPr>
                                  <m:nor/>
                                </m:rPr>
                                <a:rPr lang="ru-RU" sz="200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ρ</m:t>
                                  </m:r>
                                </m:e>
                                <m:sub>
                                  <m:r>
                                    <a:rPr lang="ru-RU" sz="200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20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ru-RU" sz="200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ρ</m:t>
                                  </m:r>
                                </m:e>
                                <m:sub>
                                  <m:r>
                                    <a:rPr lang="ru-RU" sz="200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m:rPr>
                              <m:nor/>
                            </m:rPr>
                            <a:rPr lang="ru-RU" sz="200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9</m:t>
                          </m:r>
                          <m:r>
                            <m:rPr>
                              <m:nor/>
                            </m:rPr>
                            <a:rPr lang="en-US" sz="200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η</m:t>
                          </m:r>
                        </m:den>
                      </m:f>
                    </m:oMath>
                  </m:oMathPara>
                </a14:m>
                <a:endParaRPr lang="sr-Cyrl-R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ctr">
                  <a:buNone/>
                </a:pPr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r>
                  <a:rPr lang="ru-RU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- гравитациона константа</a:t>
                </a:r>
                <a:endParaRPr lang="en-US" sz="20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ru-RU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- вечичина честица</a:t>
                </a:r>
                <a:endParaRPr lang="en-US" sz="20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ρ</m:t>
                        </m:r>
                      </m:e>
                      <m:sub>
                        <m:r>
                          <a:rPr lang="ru-RU" sz="200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 густина дисперзне фазе</a:t>
                </a:r>
                <a:endParaRPr lang="en-US" sz="20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ρ</m:t>
                        </m:r>
                      </m:e>
                      <m:sub>
                        <m:r>
                          <a:rPr lang="ru-RU" sz="20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густина континуиране фазе</a:t>
                </a:r>
                <a:endParaRPr lang="en-US" sz="20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η   - вискозитет континуиране фазе</a:t>
                </a:r>
                <a:endParaRPr lang="en-US" sz="20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ctr">
                  <a:buNone/>
                </a:pPr>
                <a:endParaRPr lang="en-US" dirty="0">
                  <a:effectLst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802938" y="2440983"/>
                <a:ext cx="10363826" cy="4246144"/>
              </a:xfrm>
              <a:blipFill>
                <a:blip r:embed="rId2"/>
                <a:stretch>
                  <a:fillRect l="-235" t="-20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672185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 указује на значај пажљивог одабира помоћних материја у поступку развоја формулције лека и процене потенцијалних интеракција између активне супстанце и ексципијенаса.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Такође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неопходно је и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утврђивање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прикладности амбалаже препарата.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575551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Физичка стабилност суспензија и емулзија</a:t>
            </a:r>
            <a:endParaRPr lang="en-US" sz="3300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02938" y="2440983"/>
            <a:ext cx="10363826" cy="424614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једначине се јасно види да се смањење седиментације и кремирања може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постићи: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смањењем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величине честица, </a:t>
            </a:r>
            <a:endPara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повећањем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вискозитета дисперзне фазе и </a:t>
            </a:r>
            <a:endPara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минимизирањем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разлике у густини између две фазе (у идеалном случају густине су једнаке). </a:t>
            </a:r>
            <a:endPara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Стокс-ов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 може се применити код суспензија које садрже мање од 2</a:t>
            </a: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%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чврсте масе.</a:t>
            </a:r>
            <a:endParaRPr lang="en-US" sz="19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70992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лиофобних колоида</a:t>
            </a:r>
            <a:endParaRPr lang="en-US" sz="3300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02938" y="2440983"/>
            <a:ext cx="6318298" cy="4246144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основи се налази језгро које је кристалне структуре, велике површине и енергије и зато се адсорбују јони из раствора да би се енергија умањила.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јони привлаче додатне јоне из раствора који су супротног наелектрисања и долази до формирања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адсорпционог слоја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(Штернов слој, енгл.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Stern layer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Површина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честице која је негативно наелектрисана окружена је слојем позитивних јона у Штерновом слоју.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Штерновог слоја и језгра постоји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дифузни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електрични двослој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који садржи и позитивне и негативне јоне.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Стабилност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лиофобних колоида се приписује управо наелектрисању и постојању електричног двојног слоја.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76" r="13523" b="4097"/>
          <a:stretch/>
        </p:blipFill>
        <p:spPr>
          <a:xfrm>
            <a:off x="7828949" y="2311543"/>
            <a:ext cx="4174836" cy="4375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05170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лиофобних колоида</a:t>
            </a:r>
            <a:endParaRPr lang="en-US" sz="3300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02938" y="2440983"/>
            <a:ext cx="10363826" cy="4246144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Интеракције између честица су последица интеракције електричних двослоја који их окружују и резултирају одбијањем уколико је  наелектрисање честица истог знака.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Зависе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наравно од дебљине електричног двослоја, тзв.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Debye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ü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ckel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-ове дужине.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Потенцијал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Штерновог слоја се означава као Зета потенцијал (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ζ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потенцијал).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152298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Стабилност колоида</a:t>
            </a:r>
            <a:endParaRPr lang="en-US" sz="3300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02938" y="2440983"/>
            <a:ext cx="10363826" cy="4246144"/>
          </a:xfrm>
        </p:spPr>
        <p:txBody>
          <a:bodyPr>
            <a:normAutofit/>
          </a:bodyPr>
          <a:lstStyle/>
          <a:p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Стабилни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колоиди су системи у којима нема агрегације честица, већ је њихов број током времена исти. </a:t>
            </a:r>
            <a:endPara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Насупрот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томе код нестабилног колоидног система може доћи до 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коагулације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или 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флокулације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288835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Стабилност колоида</a:t>
            </a:r>
            <a:endParaRPr lang="en-US" sz="3300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02938" y="2440983"/>
            <a:ext cx="10363826" cy="4246144"/>
          </a:xfrm>
        </p:spPr>
        <p:txBody>
          <a:bodyPr>
            <a:norm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Лиофобни колоиди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нису солватисани јер немају афинитет према растварачу и због тога су они краткотрајно стабилни.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Руски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научници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eryagin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andau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erwey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verbeek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су допринели настанку теорије стабилности хидрофобних суспензија, која је позната као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DLVO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теорија.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основу ове теорије постоје два типа сила које се јављају између честица колоидног система: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Ван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дер Валсове (енгл. </a:t>
            </a:r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Van der Waals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привлачне и 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Електростатичке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одбојне силе.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934443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Стабилност колоида</a:t>
            </a:r>
            <a:endParaRPr lang="en-US" sz="3300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802938" y="2440983"/>
                <a:ext cx="10363826" cy="4246144"/>
              </a:xfrm>
            </p:spPr>
            <p:txBody>
              <a:bodyPr>
                <a:normAutofit/>
              </a:bodyPr>
              <a:lstStyle/>
              <a:p>
                <a:r>
                  <a:rPr lang="ru-RU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Укупна </a:t>
                </a:r>
                <a:r>
                  <a:rPr lang="ru-RU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потенцијална енергија интеракције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</m:sSub>
                  </m:oMath>
                </a14:m>
                <a:r>
                  <a:rPr lang="ru-RU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се сматра збиром енергије привлачења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00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a</m:t>
                        </m:r>
                      </m:sub>
                    </m:sSub>
                  </m:oMath>
                </a14:m>
                <a:r>
                  <a:rPr lang="ru-RU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која потиче од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Van der Waals</a:t>
                </a:r>
                <a:r>
                  <a:rPr lang="ru-RU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-ових сила између честица и енергије одбијања која потиче од наелектрисања на честицама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r</m:t>
                        </m:r>
                      </m:sub>
                    </m:sSub>
                  </m:oMath>
                </a14:m>
                <a:r>
                  <a:rPr lang="ru-RU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 </a:t>
                </a:r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</m:sSub>
                    <m:r>
                      <a:rPr lang="ru-RU" sz="2000"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a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ru-RU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r</m:t>
                        </m:r>
                      </m:sub>
                    </m:sSub>
                  </m:oMath>
                </a14:m>
                <a:endParaRPr lang="sr-Cyrl-R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sr-Cyrl-R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Наелектрисање на честици се може јавити услед јонизације површинских група или адсорпције јона из континуиране фазе. </a:t>
                </a:r>
                <a:endParaRPr lang="ru-RU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Сматра </a:t>
                </a:r>
                <a:r>
                  <a:rPr lang="ru-RU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се да се енергија привлачења мења обрнуто пропорционално 6-ом степену међусобног растојања између честица. </a:t>
                </a:r>
                <a:endParaRPr lang="sr-Cyrl-R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ctr">
                  <a:buNone/>
                </a:pP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802938" y="2440983"/>
                <a:ext cx="10363826" cy="4246144"/>
              </a:xfrm>
              <a:blipFill>
                <a:blip r:embed="rId2"/>
                <a:stretch>
                  <a:fillRect l="-294" t="-717" r="-1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3245055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Стабилност колоида</a:t>
            </a:r>
            <a:endParaRPr lang="en-US" sz="3300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02938" y="2440983"/>
            <a:ext cx="4452553" cy="4246144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зависности од растојања између честица разликују се три енергетске области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-секундарни минимум,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-примарни максимум и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примарни минимум. </a:t>
            </a:r>
          </a:p>
          <a:p>
            <a:pPr marL="0" indent="0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Када су честице у блиском контакту, а примарни максимум је мали, честице могу да достигну област примарног минимума.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том стању честице су на врло малим растојањима, силе привлачења надвладају силе одбијања и као резултат тога јавља се коагулација, нарушава се стабилност колоида. 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5281" t="23560" r="6134" b="8918"/>
          <a:stretch/>
        </p:blipFill>
        <p:spPr>
          <a:xfrm>
            <a:off x="5458691" y="2440983"/>
            <a:ext cx="6733309" cy="2964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94901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Стабилност колоида</a:t>
            </a:r>
            <a:endParaRPr lang="en-US" sz="3300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02938" y="2440983"/>
            <a:ext cx="10363826" cy="4246144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Стабилност колоида може се постићи на три начина: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електростатичком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стабилизацијом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стерном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стабилизацијом и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солватационо/електростерном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стабилизацијом.</a:t>
            </a:r>
            <a:endParaRPr lang="en-US" sz="2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465681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Електростатичка-јонска стабилизација колоида</a:t>
            </a:r>
            <a:endParaRPr lang="en-US" sz="3300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02938" y="2440983"/>
            <a:ext cx="10363826" cy="4246144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Уколико се додају јони супротног наелектрисања од колоидне честице или се помешају два раствора која садрже колоидне честице супротног наелектрисања долази до смањења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вредности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зета потенцијала до критичне вредности и коагулације.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Што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је јон који се додаје више наелектрисан већа је његова способност да доведе до коагулације и наруши стабилност колоидног система.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Минимална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концентрација електролита која доводи до коагулације се означава као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праг коагулације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зависи од природе електролита, температуре, концентрације лиофобног колоидног система.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58914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Електростатичка стабилизација колоида</a:t>
            </a:r>
            <a:endParaRPr lang="en-US" sz="3300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02938" y="2440983"/>
            <a:ext cx="10363826" cy="4246144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Додатак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мале количине електролита доводи до тога да постоји примарни максимум, а не секундарни минимум.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Када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 настави са додавањем електролита долази до пада примарног максимума и појаве секундарног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минимума- 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нема коагулације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(мали примарни максимум спречава коагулацију која би се јавила у примарном минимуму), већ уместо тога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долази до флокулације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секундарном минимуму тако да се на овај начин добија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стабилна суспензија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Међутим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када се дода велика количина електролита нема ни примарног максимума ни секундарног минимума, односно нема енергетске баријере која би спречила коагулацију колоида.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84647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Хемијска стабилност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sr-Cyrl-RS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Многе лековите супстанце су подложне одређеном типу хемијске разградње која се јавља услед интеракције са одређеним ензимима или неадекватног складиштења и употребе препарата. </a:t>
            </a:r>
            <a:endParaRPr lang="sr-Cyrl-RS" sz="2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Након </a:t>
            </a:r>
            <a:r>
              <a:rPr lang="sr-Cyrl-RS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хемијске деградације лековите супстанце умањује се терапијски учинак што представља велики проблем у терапији. </a:t>
            </a:r>
            <a:endParaRPr lang="sr-Cyrl-RS" sz="2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Хемијска </a:t>
            </a:r>
            <a:r>
              <a:rPr lang="sr-Cyrl-RS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нестабилност препарата може се манифестовати променама у изгледу, боји, мирису препарата. </a:t>
            </a:r>
            <a:endParaRPr lang="sr-Cyrl-RS" sz="2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Опасност </a:t>
            </a:r>
            <a:r>
              <a:rPr lang="sr-Cyrl-RS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 деградације </a:t>
            </a:r>
            <a:r>
              <a:rPr lang="sr-Cyrl-RS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лека</a:t>
            </a:r>
            <a:r>
              <a:rPr lang="sr-Latn-RS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r-Cyrl-RS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губитак </a:t>
            </a:r>
            <a:r>
              <a:rPr lang="sr-Cyrl-RS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његове првобитне </a:t>
            </a:r>
            <a:r>
              <a:rPr lang="sr-Cyrl-RS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јачине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r-Cyrl-RS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могућност </a:t>
            </a:r>
            <a:r>
              <a:rPr lang="sr-Cyrl-RS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настанка токсичних производа који </a:t>
            </a:r>
            <a:r>
              <a:rPr lang="sr-Cyrl-RS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нарушавају </a:t>
            </a:r>
            <a:r>
              <a:rPr lang="sr-Cyrl-RS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безбедност </a:t>
            </a:r>
            <a:r>
              <a:rPr lang="sr-Cyrl-RS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пацијента.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39282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Стерна стабилизација колоида</a:t>
            </a:r>
            <a:endParaRPr lang="en-US" sz="3300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02938" y="2440983"/>
            <a:ext cx="10363826" cy="4246144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Стабилизација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колоида се може постићи адсорпцијом макромолекула ксантан гума, арапска гума, хидроксиметилцелулоза, гуар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гум 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површину честица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Услед постојања хидратисаних макромолекула на површини честице долази до њиховог међусобног одбијања као последица стерне интеракције.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Стерни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ефекти су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условљени: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дужином ланца молекула који је адсорбован,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интеракцијом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растварача и ланаца,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бројем ланаца по јединици површине која интерагује.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42" t="44312" r="7821" b="16522"/>
          <a:stretch/>
        </p:blipFill>
        <p:spPr>
          <a:xfrm>
            <a:off x="8442036" y="3838624"/>
            <a:ext cx="3749964" cy="3019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24455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Микробиолошка стабилност</a:t>
            </a:r>
            <a:endParaRPr lang="en-US" sz="3300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02938" y="2440983"/>
            <a:ext cx="10363826" cy="4246144"/>
          </a:xfrm>
        </p:spPr>
        <p:txBody>
          <a:bodyPr>
            <a:normAutofit/>
          </a:bodyPr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Присуство 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микроорганизама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фармацеутском производу мож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се значајно одразити на квалитет, како у поступку производње тако и током коришћења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Извор 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микроорганизама у финалном производу могу бити: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сировине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опрема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особље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производњи,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животна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средина,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употребљена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вода.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тог разлога постоје строги захтеви за утврђивањем микробиолошке стабилности како стерилних тако и нестерилних фармацеутских производа. </a:t>
            </a:r>
            <a:endParaRPr lang="en-US" sz="2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826572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Фармацеутско-технолошке стратегије за очување микробиолошке стабилности</a:t>
            </a:r>
            <a:endParaRPr lang="en-US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02938" y="2440983"/>
            <a:ext cx="10363826" cy="4246144"/>
          </a:xfrm>
        </p:spPr>
        <p:txBody>
          <a:bodyPr>
            <a:normAutofit/>
          </a:bodyPr>
          <a:lstStyle/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Користи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 ш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ирок спектар конзерванса и комбинација конзерванса.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Конзерванци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који се често користе су: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парабени,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сорбинска 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киселина и њене соли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бензоева 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киселина и њене соли и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бензалконијум 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хлорид.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Међутим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поједини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микроби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резистентни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постоје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ће доступне конзервансе.  </a:t>
            </a:r>
            <a:endParaRPr lang="en-US" sz="2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324355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Фармацеутско-технолошке стратегије за очување микробиолошке стабилности</a:t>
            </a:r>
            <a:endParaRPr lang="en-US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02938" y="2440983"/>
            <a:ext cx="10363826" cy="424614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Конзерванс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треба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да:</a:t>
            </a:r>
          </a:p>
          <a:p>
            <a:pPr marL="0" indent="0">
              <a:buNone/>
            </a:pP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спољавају 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широк спектар антимикробне активности при ниским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концентрацијама,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одрже 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антимикробну активност током израде, рока трајања и употребе,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смеју интераговати са активном сусптанцом, ексципијенсима ни амбалажом,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морају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бити безбедни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27908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Фармацеутско-технолошке стратегије за очување микробиолошке стабилности</a:t>
            </a:r>
            <a:endParaRPr lang="en-US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02938" y="2440983"/>
            <a:ext cx="10363826" cy="4246144"/>
          </a:xfrm>
        </p:spPr>
        <p:txBody>
          <a:bodyPr>
            <a:normAutofit/>
          </a:bodyPr>
          <a:lstStyle/>
          <a:p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Орални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облици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парабени (метил, етил, пропилпарабен), цетилпиридинијум бромид, натријум бензоат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Парентерални облици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бензил алкохол, парабени, хлорхексидин, феноли, тимеросал, бензоева киселина, сорбинска киселина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Топикални облици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бензалконијум хлорид, хлорхексидин, цетримонијум бромид, бензетонијум хлорид, бензил алкохол, комбинација метил парабен/натријум бензоат, тимеросал, сорбинска киселина/калијум сорбат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509889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Фармацеутско-технолошке стратегије за очување микробиолошке стабилности</a:t>
            </a:r>
            <a:endParaRPr lang="en-US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02938" y="2440983"/>
            <a:ext cx="10363826" cy="4246144"/>
          </a:xfrm>
        </p:spPr>
        <p:txBody>
          <a:bodyPr>
            <a:normAutofit/>
          </a:bodyPr>
          <a:lstStyle/>
          <a:p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офталмолошким и назалним формулацијама често се користи бензалконијум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хлорид.</a:t>
            </a: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Феноли се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примењују у парентералним формулацијама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Препорука за феноле је да се не користе у оралним облицима, а у мањој мери и у топикалним.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Употреба 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дон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ора 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формалдехида нпр.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имидуреа и бронопол смањили су се код локалних и офталмолошких производа због забринутости због сензибилизације на формалдехид.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595138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Формулације без конзерванаса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02938" y="2440983"/>
            <a:ext cx="10363826" cy="42461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Парентерални препарати</a:t>
            </a:r>
          </a:p>
          <a:p>
            <a:pPr marL="0" indent="0">
              <a:buNone/>
            </a:pPr>
            <a:endParaRPr lang="sr-Cyrl-R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роизвод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спаковати у јединице које би одржале интегритет и безбедност производа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Blow fill seal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(BFS) 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ампуле за једнократну употребу су најчешће коришћени системи за затварање без конзерванса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парентералне препарате.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ове технологије обезбеђује к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онтинуиран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формирања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амбалаже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отопљене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пластичне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масе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пуњења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затварања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асептичним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условима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при чему се производња одвија у једном уређају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Недостатак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 била тешка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употреба за геријатријске пацијенте и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висока цена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997365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Формулације без конзерванаса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02938" y="2440983"/>
            <a:ext cx="10363826" cy="42461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Назални препарати</a:t>
            </a:r>
          </a:p>
          <a:p>
            <a:pPr marL="0" indent="0">
              <a:buNone/>
            </a:pPr>
            <a:endParaRPr lang="sr-Cyrl-R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Примена механичких заптивача, </a:t>
            </a:r>
          </a:p>
          <a:p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грађена антимикробна средства попут сребра на унутрашњости млазнице, </a:t>
            </a:r>
            <a:endParaRPr lang="sr-Cyrl-R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истеми за филтрирање унутар уређаја за уклањање микробиолошке контаминације и </a:t>
            </a:r>
            <a:endParaRPr lang="sr-Cyrl-R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потреба контејнера са негативним притиском како би се спречио продор микроорганизама након активирања.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13621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Формулације без конзерванаса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02938" y="2440983"/>
            <a:ext cx="10363826" cy="42461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Офталмолошки препарати</a:t>
            </a:r>
          </a:p>
          <a:p>
            <a:pPr marL="0" indent="0">
              <a:buNone/>
            </a:pPr>
            <a:endParaRPr lang="sr-Cyrl-R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Примена си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стема за затварање који користе филтер од 0,2 микрона или </a:t>
            </a:r>
            <a:endParaRPr lang="sr-Cyrl-R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онзерванс 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(нпр.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ензалконијум хлорид) адсорбован на </a:t>
            </a:r>
            <a:r>
              <a:rPr 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филтер</a:t>
            </a:r>
            <a:endParaRPr lang="sr-Cyrl-R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82238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Хемијска стабилност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Дозвољено је да током периода употребе фармацеутског облика садржај активне супстанце буде најмање 90% од декларисаног садржаја. </a:t>
            </a:r>
          </a:p>
          <a:p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Код препарта који су намењени за оралну примену од великог значаја је испитати не само стабилност активне супстанце у датој формулацији, већ и понашање лека у желуцу где су изразито ниске 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вредности.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53536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Хемијска стабилност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sr-Cyrl-R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Хемијска нестабилност најчешће обухвата </a:t>
            </a:r>
            <a:r>
              <a:rPr lang="sr-Cyrl-R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рекције:</a:t>
            </a:r>
          </a:p>
          <a:p>
            <a:pPr marL="0" indent="0">
              <a:buNone/>
            </a:pPr>
            <a:endParaRPr lang="sr-Cyrl-R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sr-Cyrl-R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хидролизе</a:t>
            </a:r>
            <a:r>
              <a:rPr lang="sr-Cyrl-R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sr-Cyrl-R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sr-Cyrl-R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оксидације,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sr-Cyrl-R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дехидратације</a:t>
            </a:r>
            <a:r>
              <a:rPr lang="sr-Cyrl-R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sr-Cyrl-R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sr-Cyrl-R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фотодеградације</a:t>
            </a:r>
            <a:r>
              <a:rPr lang="sr-Cyrl-R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sr-Cyrl-R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sr-Cyrl-R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изомеризације </a:t>
            </a:r>
            <a:r>
              <a:rPr lang="sr-Cyrl-R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слично. </a:t>
            </a:r>
            <a:endParaRPr lang="sr-Cyrl-R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sr-Cyrl-R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Хемијске </a:t>
            </a:r>
            <a:r>
              <a:rPr lang="sr-Cyrl-R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реакције могу да се одвијају између лековите супстанце и ексципијенаса или нечистоћа које се могу јавити у препарату. 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64808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Хемијска стабилност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4246144"/>
          </a:xfrm>
        </p:spPr>
        <p:txBody>
          <a:bodyPr>
            <a:normAutofit/>
          </a:bodyPr>
          <a:lstStyle/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Фактори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који утичу на реакције хемијске деградације подразумевају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температуру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влагу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присуство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заосталих катализатора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светлост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кисеоник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адитиви,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ксципијенси- могу да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понашају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као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катализатори хемијске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реакције или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могу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утицати на промену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вредности што иницира процес разградње активних материја.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5880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Хидролиза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4246144"/>
          </a:xfrm>
        </p:spPr>
        <p:txBody>
          <a:bodyPr>
            <a:normAutofit/>
          </a:bodyPr>
          <a:lstStyle/>
          <a:p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Хидролиза подразумева реакцију супстанце са водом која резултира цепањем везе унутар молекула супстанце.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Познавање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структуре лека и присутних функционалних група омогућава предвиђање процеса разградње молекула у тачно дефинисаним условима.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Показано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је да су </a:t>
            </a: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естарске и амидне групе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молекулу лека најосетљивије на хидролизу, па је ово главни пут разградње лекова са наведеним функционалним групама.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Реакција хидролизе </a:t>
            </a: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 брже одвија са естарском у односу на амидну групу.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0649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TM02900722[[fn=Ion Boardroom]]</Template>
  <TotalTime>2535</TotalTime>
  <Words>4225</Words>
  <Application>Microsoft Office PowerPoint</Application>
  <PresentationFormat>Widescreen</PresentationFormat>
  <Paragraphs>364</Paragraphs>
  <Slides>58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67" baseType="lpstr">
      <vt:lpstr>Arial</vt:lpstr>
      <vt:lpstr>Calibri</vt:lpstr>
      <vt:lpstr>Cambria Math</vt:lpstr>
      <vt:lpstr>Century Gothic</vt:lpstr>
      <vt:lpstr>Courier New</vt:lpstr>
      <vt:lpstr>Times New Roman</vt:lpstr>
      <vt:lpstr>Wingdings</vt:lpstr>
      <vt:lpstr>Wingdings 3</vt:lpstr>
      <vt:lpstr>Ion Boardroom</vt:lpstr>
      <vt:lpstr>СТАБИЛНОСТ ЛЕКОВА </vt:lpstr>
      <vt:lpstr>Стабилност лекова </vt:lpstr>
      <vt:lpstr>PowerPoint Presentation</vt:lpstr>
      <vt:lpstr>PowerPoint Presentation</vt:lpstr>
      <vt:lpstr>Хемијска стабилност</vt:lpstr>
      <vt:lpstr>Хемијска стабилност</vt:lpstr>
      <vt:lpstr>Хемијска стабилност</vt:lpstr>
      <vt:lpstr>Хемијска стабилност</vt:lpstr>
      <vt:lpstr>Хидролиза</vt:lpstr>
      <vt:lpstr>Хидролиза</vt:lpstr>
      <vt:lpstr>Хидролиза</vt:lpstr>
      <vt:lpstr>Предности хидролизе</vt:lpstr>
      <vt:lpstr>Предности хидролизе</vt:lpstr>
      <vt:lpstr>Фармацеутско-технолошке стратегије за умањење хидролизе</vt:lpstr>
      <vt:lpstr>Фармацеутско-технолошке стратегије за умањење хидролизе</vt:lpstr>
      <vt:lpstr>Оксидација</vt:lpstr>
      <vt:lpstr>Оксидација</vt:lpstr>
      <vt:lpstr>Оксидација</vt:lpstr>
      <vt:lpstr>Оксидација</vt:lpstr>
      <vt:lpstr>Оксидација</vt:lpstr>
      <vt:lpstr>Механизам оксидације</vt:lpstr>
      <vt:lpstr>Фактори који утичу на оксидациону стабилност препарата</vt:lpstr>
      <vt:lpstr>Фактори који утичу на оксидациону стабилност препарата</vt:lpstr>
      <vt:lpstr>Методе за процену оксидаивне стабилности препарата</vt:lpstr>
      <vt:lpstr>Методе за побољшање оксидаивне стабилности препарата- Избор амбалаже </vt:lpstr>
      <vt:lpstr>Методе за побољшање оксидаивне стабилности препарата- Употреба хелирајућих агенаса </vt:lpstr>
      <vt:lpstr>Методе за побољшање оксидаивне стабилности препарата- Употреба антиоксиданаса</vt:lpstr>
      <vt:lpstr>Методе за побољшање оксидаивне стабилности препарата- Употреба антиоксиданаса</vt:lpstr>
      <vt:lpstr>Методе за побољшање оксидаивне стабилности препарата- Употреба антиоксиданаса</vt:lpstr>
      <vt:lpstr>Дехидратација</vt:lpstr>
      <vt:lpstr>Изомеризација</vt:lpstr>
      <vt:lpstr>Фотодеградација</vt:lpstr>
      <vt:lpstr>Физичка стабилност</vt:lpstr>
      <vt:lpstr>Физичка стабилност суспензија</vt:lpstr>
      <vt:lpstr>Физичка стабилност суспензија</vt:lpstr>
      <vt:lpstr>Физичка стабилност суспензија и емулзија</vt:lpstr>
      <vt:lpstr>Физичка стабилност суспензија и емулзија</vt:lpstr>
      <vt:lpstr>Типови нестабилности суспензија и емулзија</vt:lpstr>
      <vt:lpstr>Физичка стабилност суспензија и емулзија</vt:lpstr>
      <vt:lpstr>Физичка стабилност суспензија и емулзија</vt:lpstr>
      <vt:lpstr>Структура лиофобних колоида</vt:lpstr>
      <vt:lpstr>Структура лиофобних колоида</vt:lpstr>
      <vt:lpstr>Стабилност колоида</vt:lpstr>
      <vt:lpstr>Стабилност колоида</vt:lpstr>
      <vt:lpstr>Стабилност колоида</vt:lpstr>
      <vt:lpstr>Стабилност колоида</vt:lpstr>
      <vt:lpstr>Стабилност колоида</vt:lpstr>
      <vt:lpstr>Електростатичка-јонска стабилизација колоида</vt:lpstr>
      <vt:lpstr>Електростатичка стабилизација колоида</vt:lpstr>
      <vt:lpstr>Стерна стабилизација колоида</vt:lpstr>
      <vt:lpstr>Микробиолошка стабилност</vt:lpstr>
      <vt:lpstr>Фармацеутско-технолошке стратегије за очување микробиолошке стабилности</vt:lpstr>
      <vt:lpstr>Фармацеутско-технолошке стратегије за очување микробиолошке стабилности</vt:lpstr>
      <vt:lpstr>Фармацеутско-технолошке стратегије за очување микробиолошке стабилности</vt:lpstr>
      <vt:lpstr>Фармацеутско-технолошке стратегије за очување микробиолошке стабилности</vt:lpstr>
      <vt:lpstr>Формулације без конзерванаса</vt:lpstr>
      <vt:lpstr>Формулације без конзерванаса</vt:lpstr>
      <vt:lpstr>Формулације без конзерванаса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Методе за побољшање испоруке лекова преко коже</dc:title>
  <dc:creator>Jovana Bradic</dc:creator>
  <cp:lastModifiedBy>Jovana Bradic</cp:lastModifiedBy>
  <cp:revision>50</cp:revision>
  <dcterms:created xsi:type="dcterms:W3CDTF">2020-10-29T09:16:57Z</dcterms:created>
  <dcterms:modified xsi:type="dcterms:W3CDTF">2022-09-01T07:12:41Z</dcterms:modified>
</cp:coreProperties>
</file>